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9.xml" ContentType="application/vnd.openxmlformats-officedocument.drawingml.chart+xml"/>
  <Override PartName="/ppt/notesSlides/notesSlide14.xml" ContentType="application/vnd.openxmlformats-officedocument.presentationml.notesSlide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notesSlides/notesSlide17.xml" ContentType="application/vnd.openxmlformats-officedocument.presentationml.notesSlide+xml"/>
  <Override PartName="/ppt/charts/chart13.xml" ContentType="application/vnd.openxmlformats-officedocument.drawingml.chart+xml"/>
  <Override PartName="/ppt/notesSlides/notesSlide18.xml" ContentType="application/vnd.openxmlformats-officedocument.presentationml.notesSlide+xml"/>
  <Override PartName="/ppt/charts/chart14.xml" ContentType="application/vnd.openxmlformats-officedocument.drawingml.chart+xml"/>
  <Override PartName="/ppt/notesSlides/notesSlide19.xml" ContentType="application/vnd.openxmlformats-officedocument.presentationml.notesSlide+xml"/>
  <Override PartName="/ppt/charts/chart15.xml" ContentType="application/vnd.openxmlformats-officedocument.drawingml.chart+xml"/>
  <Override PartName="/ppt/notesSlides/notesSlide20.xml" ContentType="application/vnd.openxmlformats-officedocument.presentationml.notesSlide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74" r:id="rId9"/>
    <p:sldId id="263" r:id="rId10"/>
    <p:sldId id="264" r:id="rId11"/>
    <p:sldId id="265" r:id="rId12"/>
    <p:sldId id="273" r:id="rId13"/>
    <p:sldId id="266" r:id="rId14"/>
    <p:sldId id="267" r:id="rId15"/>
    <p:sldId id="268" r:id="rId16"/>
    <p:sldId id="269" r:id="rId17"/>
    <p:sldId id="270" r:id="rId18"/>
    <p:sldId id="275" r:id="rId19"/>
    <p:sldId id="271" r:id="rId20"/>
    <p:sldId id="272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Zeszyt2012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Zeszyt2012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Zeszyt2012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Zeszyt2012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Zeszyt2012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Zeszyt2012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Zeszyt20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Zeszyt201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Zeszyt201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Zeszyt201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Zeszyt201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Zeszyt2012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Zeszyt2012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Zeszyt2012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Zeszyt20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/>
              <a:t>Z</a:t>
            </a:r>
            <a:r>
              <a:rPr lang="en-US" dirty="0" err="1"/>
              <a:t>dawalność</a:t>
            </a:r>
            <a:r>
              <a:rPr lang="pl-PL" dirty="0"/>
              <a:t> egzaminu maturalnego w</a:t>
            </a:r>
            <a:r>
              <a:rPr lang="pl-PL" baseline="0" dirty="0"/>
              <a:t> </a:t>
            </a:r>
            <a:r>
              <a:rPr lang="pl-PL" baseline="0" dirty="0" smtClean="0"/>
              <a:t>2014r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Arkusz1!$A$2</c:f>
              <c:strCache>
                <c:ptCount val="1"/>
                <c:pt idx="0">
                  <c:v>zdawalność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8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Arkusz1!$B$1:$D$1</c:f>
              <c:strCache>
                <c:ptCount val="3"/>
                <c:pt idx="0">
                  <c:v>LO w Łobżenicy</c:v>
                </c:pt>
                <c:pt idx="1">
                  <c:v>województwo wielkopolskie</c:v>
                </c:pt>
                <c:pt idx="2">
                  <c:v>powiat pilski</c:v>
                </c:pt>
              </c:strCache>
            </c:strRef>
          </c:cat>
          <c:val>
            <c:numRef>
              <c:f>Arkusz1!$B$2:$D$2</c:f>
              <c:numCache>
                <c:formatCode>0.00%</c:formatCode>
                <c:ptCount val="3"/>
                <c:pt idx="0">
                  <c:v>0.76470000000000038</c:v>
                </c:pt>
                <c:pt idx="1">
                  <c:v>0.6989000000000003</c:v>
                </c:pt>
                <c:pt idx="2">
                  <c:v>0.63580000000000025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101952"/>
        <c:axId val="59103488"/>
      </c:barChart>
      <c:catAx>
        <c:axId val="591019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pl-PL"/>
          </a:p>
        </c:txPr>
        <c:crossAx val="59103488"/>
        <c:crosses val="autoZero"/>
        <c:auto val="1"/>
        <c:lblAlgn val="ctr"/>
        <c:lblOffset val="100"/>
        <c:noMultiLvlLbl val="0"/>
      </c:catAx>
      <c:valAx>
        <c:axId val="5910348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591019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biologia 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Arkusz1!$A$148</c:f>
              <c:strCache>
                <c:ptCount val="1"/>
                <c:pt idx="0">
                  <c:v>p.podstawowy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Arkusz1!$B$147:$D$147</c:f>
              <c:strCache>
                <c:ptCount val="3"/>
                <c:pt idx="0">
                  <c:v>LO w Łobżenicy</c:v>
                </c:pt>
                <c:pt idx="1">
                  <c:v>województwo</c:v>
                </c:pt>
                <c:pt idx="2">
                  <c:v>powiat pilski</c:v>
                </c:pt>
              </c:strCache>
            </c:strRef>
          </c:cat>
          <c:val>
            <c:numRef>
              <c:f>Arkusz1!$B$148:$D$148</c:f>
              <c:numCache>
                <c:formatCode>0.00%</c:formatCode>
                <c:ptCount val="3"/>
                <c:pt idx="0">
                  <c:v>0.46290000000000009</c:v>
                </c:pt>
                <c:pt idx="1">
                  <c:v>0.34600000000000009</c:v>
                </c:pt>
                <c:pt idx="2" formatCode="0.0%">
                  <c:v>0.35000000000000009</c:v>
                </c:pt>
              </c:numCache>
            </c:numRef>
          </c:val>
        </c:ser>
        <c:ser>
          <c:idx val="1"/>
          <c:order val="1"/>
          <c:tx>
            <c:strRef>
              <c:f>Arkusz1!$A$149</c:f>
              <c:strCache>
                <c:ptCount val="1"/>
                <c:pt idx="0">
                  <c:v>p.rozszerzony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Arkusz1!$B$147:$D$147</c:f>
              <c:strCache>
                <c:ptCount val="3"/>
                <c:pt idx="0">
                  <c:v>LO w Łobżenicy</c:v>
                </c:pt>
                <c:pt idx="1">
                  <c:v>województwo</c:v>
                </c:pt>
                <c:pt idx="2">
                  <c:v>powiat pilski</c:v>
                </c:pt>
              </c:strCache>
            </c:strRef>
          </c:cat>
          <c:val>
            <c:numRef>
              <c:f>Arkusz1!$B$149:$D$149</c:f>
              <c:numCache>
                <c:formatCode>0.00%</c:formatCode>
                <c:ptCount val="3"/>
                <c:pt idx="0" formatCode="0%">
                  <c:v>0.52</c:v>
                </c:pt>
                <c:pt idx="1">
                  <c:v>0.49700000000000011</c:v>
                </c:pt>
                <c:pt idx="2">
                  <c:v>0.504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055168"/>
        <c:axId val="84056704"/>
      </c:barChart>
      <c:catAx>
        <c:axId val="840551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84056704"/>
        <c:crosses val="autoZero"/>
        <c:auto val="1"/>
        <c:lblAlgn val="ctr"/>
        <c:lblOffset val="100"/>
        <c:noMultiLvlLbl val="0"/>
      </c:catAx>
      <c:valAx>
        <c:axId val="8405670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8405516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Geografia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Arkusz1!$A$181</c:f>
              <c:strCache>
                <c:ptCount val="1"/>
                <c:pt idx="0">
                  <c:v>poziom podstawowy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28531034678064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5936660632478712E-2"/>
                  <c:y val="6.96194574871798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665771341310659E-2"/>
                  <c:y val="2.0885837246153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Arkusz1!$B$180:$D$180</c:f>
              <c:strCache>
                <c:ptCount val="3"/>
                <c:pt idx="0">
                  <c:v>LO w Łobżenicy</c:v>
                </c:pt>
                <c:pt idx="1">
                  <c:v>województwo</c:v>
                </c:pt>
                <c:pt idx="2">
                  <c:v>powiat pilski</c:v>
                </c:pt>
              </c:strCache>
            </c:strRef>
          </c:cat>
          <c:val>
            <c:numRef>
              <c:f>Arkusz1!$B$181:$D$181</c:f>
              <c:numCache>
                <c:formatCode>0.00%</c:formatCode>
                <c:ptCount val="3"/>
                <c:pt idx="0">
                  <c:v>0.60670000000000024</c:v>
                </c:pt>
                <c:pt idx="1">
                  <c:v>0.45900000000000002</c:v>
                </c:pt>
                <c:pt idx="2">
                  <c:v>0.45900000000000002</c:v>
                </c:pt>
              </c:numCache>
            </c:numRef>
          </c:val>
        </c:ser>
        <c:ser>
          <c:idx val="1"/>
          <c:order val="1"/>
          <c:tx>
            <c:strRef>
              <c:f>Arkusz1!$A$182</c:f>
              <c:strCache>
                <c:ptCount val="1"/>
                <c:pt idx="0">
                  <c:v>poziom rozszerzony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Arkusz1!$B$180:$D$180</c:f>
              <c:strCache>
                <c:ptCount val="3"/>
                <c:pt idx="0">
                  <c:v>LO w Łobżenicy</c:v>
                </c:pt>
                <c:pt idx="1">
                  <c:v>województwo</c:v>
                </c:pt>
                <c:pt idx="2">
                  <c:v>powiat pilski</c:v>
                </c:pt>
              </c:strCache>
            </c:strRef>
          </c:cat>
          <c:val>
            <c:numRef>
              <c:f>Arkusz1!$B$182:$D$182</c:f>
              <c:numCache>
                <c:formatCode>0.00%</c:formatCode>
                <c:ptCount val="3"/>
                <c:pt idx="0">
                  <c:v>0.7260000000000002</c:v>
                </c:pt>
                <c:pt idx="1">
                  <c:v>0.50700000000000001</c:v>
                </c:pt>
                <c:pt idx="2">
                  <c:v>0.52900000000000003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100992"/>
        <c:axId val="84102528"/>
      </c:barChart>
      <c:catAx>
        <c:axId val="8410099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pl-PL"/>
          </a:p>
        </c:txPr>
        <c:crossAx val="84102528"/>
        <c:crosses val="autoZero"/>
        <c:auto val="1"/>
        <c:lblAlgn val="ctr"/>
        <c:lblOffset val="100"/>
        <c:noMultiLvlLbl val="0"/>
      </c:catAx>
      <c:valAx>
        <c:axId val="84102528"/>
        <c:scaling>
          <c:orientation val="minMax"/>
        </c:scaling>
        <c:delete val="0"/>
        <c:axPos val="l"/>
        <c:majorGridlines/>
        <c:numFmt formatCode="0.00%" sourceLinked="1"/>
        <c:majorTickMark val="none"/>
        <c:minorTickMark val="none"/>
        <c:tickLblPos val="nextTo"/>
        <c:crossAx val="8410099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język</a:t>
            </a:r>
            <a:r>
              <a:rPr lang="pl-PL" baseline="0"/>
              <a:t> polski</a:t>
            </a:r>
            <a:r>
              <a:rPr lang="pl-PL"/>
              <a:t> - poziom rozszerzony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Arkusz1!$A$164</c:f>
              <c:strCache>
                <c:ptCount val="1"/>
                <c:pt idx="0">
                  <c:v>fizyka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8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Arkusz1!$B$163:$D$163</c:f>
              <c:strCache>
                <c:ptCount val="3"/>
                <c:pt idx="0">
                  <c:v>LO w Łobżenicy</c:v>
                </c:pt>
                <c:pt idx="1">
                  <c:v>województwo</c:v>
                </c:pt>
                <c:pt idx="2">
                  <c:v>powiat pilski</c:v>
                </c:pt>
              </c:strCache>
            </c:strRef>
          </c:cat>
          <c:val>
            <c:numRef>
              <c:f>Arkusz1!$B$164:$D$164</c:f>
              <c:numCache>
                <c:formatCode>0.00%</c:formatCode>
                <c:ptCount val="3"/>
                <c:pt idx="0">
                  <c:v>0.64000000000000012</c:v>
                </c:pt>
                <c:pt idx="1">
                  <c:v>0.59599999999999997</c:v>
                </c:pt>
                <c:pt idx="2">
                  <c:v>0.6090000000000001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142336"/>
        <c:axId val="83820544"/>
      </c:barChart>
      <c:catAx>
        <c:axId val="841423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pl-PL"/>
          </a:p>
        </c:txPr>
        <c:crossAx val="83820544"/>
        <c:crosses val="autoZero"/>
        <c:auto val="1"/>
        <c:lblAlgn val="ctr"/>
        <c:lblOffset val="100"/>
        <c:noMultiLvlLbl val="0"/>
      </c:catAx>
      <c:valAx>
        <c:axId val="83820544"/>
        <c:scaling>
          <c:orientation val="minMax"/>
          <c:min val="0.3000000000000001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841423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Język angielski - </a:t>
            </a:r>
            <a:r>
              <a:rPr lang="en-US" dirty="0" err="1" smtClean="0"/>
              <a:t>poziom</a:t>
            </a:r>
            <a:r>
              <a:rPr lang="en-US" dirty="0" smtClean="0"/>
              <a:t> </a:t>
            </a:r>
            <a:r>
              <a:rPr lang="pl-PL" baseline="0" dirty="0" smtClean="0"/>
              <a:t> rozszerzony</a:t>
            </a: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527996500437445"/>
          <c:y val="7.4548702245552642E-2"/>
          <c:w val="0.72959665754506253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Arkusz1!$A$198</c:f>
              <c:strCache>
                <c:ptCount val="1"/>
                <c:pt idx="0">
                  <c:v>poziom podstawowy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8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Arkusz1!$B$197:$D$197</c:f>
              <c:strCache>
                <c:ptCount val="3"/>
                <c:pt idx="0">
                  <c:v>LO w Łobżenicy</c:v>
                </c:pt>
                <c:pt idx="1">
                  <c:v>województwo</c:v>
                </c:pt>
                <c:pt idx="2">
                  <c:v>powiat pilski</c:v>
                </c:pt>
              </c:strCache>
            </c:strRef>
          </c:cat>
          <c:val>
            <c:numRef>
              <c:f>Arkusz1!$B$198:$D$198</c:f>
              <c:numCache>
                <c:formatCode>0.00%</c:formatCode>
                <c:ptCount val="3"/>
                <c:pt idx="0">
                  <c:v>0.70040000000000002</c:v>
                </c:pt>
                <c:pt idx="1">
                  <c:v>0.65500000000000014</c:v>
                </c:pt>
                <c:pt idx="2">
                  <c:v>0.67400000000000015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876096"/>
        <c:axId val="83877888"/>
      </c:barChart>
      <c:catAx>
        <c:axId val="838760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pl-PL"/>
          </a:p>
        </c:txPr>
        <c:crossAx val="83877888"/>
        <c:crosses val="autoZero"/>
        <c:auto val="1"/>
        <c:lblAlgn val="ctr"/>
        <c:lblOffset val="100"/>
        <c:noMultiLvlLbl val="0"/>
      </c:catAx>
      <c:valAx>
        <c:axId val="83877888"/>
        <c:scaling>
          <c:orientation val="minMax"/>
          <c:min val="0.3000000000000001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838760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Historia</a:t>
            </a:r>
            <a:r>
              <a:rPr lang="pl-PL" baseline="0"/>
              <a:t> - poziom podstawowy</a:t>
            </a:r>
            <a:endParaRPr lang="pl-PL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Arkusz1!$A$1:$C$1</c:f>
              <c:strCache>
                <c:ptCount val="3"/>
                <c:pt idx="0">
                  <c:v>LO Łobżenica</c:v>
                </c:pt>
                <c:pt idx="1">
                  <c:v>województwo</c:v>
                </c:pt>
                <c:pt idx="2">
                  <c:v>powiat pilski</c:v>
                </c:pt>
              </c:strCache>
            </c:strRef>
          </c:cat>
          <c:val>
            <c:numRef>
              <c:f>Arkusz1!$A$2:$C$2</c:f>
              <c:numCache>
                <c:formatCode>0.00%</c:formatCode>
                <c:ptCount val="3"/>
                <c:pt idx="0">
                  <c:v>0.86499999999999999</c:v>
                </c:pt>
                <c:pt idx="1">
                  <c:v>0.46789999999999998</c:v>
                </c:pt>
                <c:pt idx="2">
                  <c:v>0.4768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01472"/>
        <c:axId val="15129216"/>
      </c:barChart>
      <c:catAx>
        <c:axId val="1500147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pl-PL"/>
          </a:p>
        </c:txPr>
        <c:crossAx val="15129216"/>
        <c:crosses val="autoZero"/>
        <c:auto val="1"/>
        <c:lblAlgn val="ctr"/>
        <c:lblOffset val="100"/>
        <c:noMultiLvlLbl val="0"/>
      </c:catAx>
      <c:valAx>
        <c:axId val="15129216"/>
        <c:scaling>
          <c:orientation val="minMax"/>
        </c:scaling>
        <c:delete val="0"/>
        <c:axPos val="l"/>
        <c:majorGridlines/>
        <c:numFmt formatCode="0.00%" sourceLinked="1"/>
        <c:majorTickMark val="none"/>
        <c:minorTickMark val="none"/>
        <c:tickLblPos val="nextTo"/>
        <c:crossAx val="150014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Informatyka</a:t>
            </a:r>
            <a:r>
              <a:rPr lang="pl-PL" baseline="0"/>
              <a:t> - poziom podstawowy</a:t>
            </a:r>
            <a:endParaRPr lang="pl-PL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8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Arkusz1!$B$214:$D$214</c:f>
              <c:strCache>
                <c:ptCount val="3"/>
                <c:pt idx="0">
                  <c:v>LO w Łobżenicy</c:v>
                </c:pt>
                <c:pt idx="1">
                  <c:v>województwo</c:v>
                </c:pt>
                <c:pt idx="2">
                  <c:v>powiat pilski</c:v>
                </c:pt>
              </c:strCache>
            </c:strRef>
          </c:cat>
          <c:val>
            <c:numRef>
              <c:f>Arkusz1!$B$215:$D$215</c:f>
              <c:numCache>
                <c:formatCode>0.00%</c:formatCode>
                <c:ptCount val="3"/>
                <c:pt idx="0">
                  <c:v>0.46500000000000002</c:v>
                </c:pt>
                <c:pt idx="1">
                  <c:v>0.43200000000000005</c:v>
                </c:pt>
                <c:pt idx="2">
                  <c:v>0.45300000000000001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912960"/>
        <c:axId val="83927040"/>
      </c:barChart>
      <c:catAx>
        <c:axId val="8391296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pl-PL"/>
          </a:p>
        </c:txPr>
        <c:crossAx val="83927040"/>
        <c:crosses val="autoZero"/>
        <c:auto val="1"/>
        <c:lblAlgn val="ctr"/>
        <c:lblOffset val="100"/>
        <c:noMultiLvlLbl val="0"/>
      </c:catAx>
      <c:valAx>
        <c:axId val="83927040"/>
        <c:scaling>
          <c:orientation val="minMax"/>
          <c:min val="0.3000000000000001"/>
        </c:scaling>
        <c:delete val="0"/>
        <c:axPos val="l"/>
        <c:majorGridlines/>
        <c:numFmt formatCode="0.00%" sourceLinked="1"/>
        <c:majorTickMark val="none"/>
        <c:minorTickMark val="none"/>
        <c:tickLblPos val="nextTo"/>
        <c:crossAx val="839129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WOS </a:t>
            </a:r>
            <a:r>
              <a:rPr lang="pl-PL" dirty="0"/>
              <a:t>- poziom </a:t>
            </a:r>
            <a:r>
              <a:rPr lang="pl-PL" dirty="0" smtClean="0"/>
              <a:t>podstawowy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Arkusz1!$A$131</c:f>
              <c:strCache>
                <c:ptCount val="1"/>
                <c:pt idx="0">
                  <c:v>matematyka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8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Arkusz1!$B$130:$D$130</c:f>
              <c:strCache>
                <c:ptCount val="3"/>
                <c:pt idx="0">
                  <c:v>LO w Łobżenicy</c:v>
                </c:pt>
                <c:pt idx="1">
                  <c:v>województwo</c:v>
                </c:pt>
                <c:pt idx="2">
                  <c:v>powiat pilski</c:v>
                </c:pt>
              </c:strCache>
            </c:strRef>
          </c:cat>
          <c:val>
            <c:numRef>
              <c:f>Arkusz1!$B$131:$D$131</c:f>
              <c:numCache>
                <c:formatCode>0.00%</c:formatCode>
                <c:ptCount val="3"/>
                <c:pt idx="0">
                  <c:v>0.49160000000000009</c:v>
                </c:pt>
                <c:pt idx="1">
                  <c:v>0.47000000000000008</c:v>
                </c:pt>
                <c:pt idx="2" formatCode="0.0%">
                  <c:v>0.46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953920"/>
        <c:axId val="83963904"/>
      </c:barChart>
      <c:catAx>
        <c:axId val="839539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pl-PL"/>
          </a:p>
        </c:txPr>
        <c:crossAx val="83963904"/>
        <c:crosses val="autoZero"/>
        <c:auto val="1"/>
        <c:lblAlgn val="ctr"/>
        <c:lblOffset val="100"/>
        <c:noMultiLvlLbl val="0"/>
      </c:catAx>
      <c:valAx>
        <c:axId val="83963904"/>
        <c:scaling>
          <c:orientation val="minMax"/>
          <c:min val="0.2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839539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/>
              <a:t>Zdawalność w części pisemnej obowiązkowej </a:t>
            </a:r>
            <a:endParaRPr lang="pl-PL" dirty="0" smtClean="0"/>
          </a:p>
          <a:p>
            <a:pPr>
              <a:defRPr/>
            </a:pPr>
            <a:r>
              <a:rPr lang="pl-PL" dirty="0" smtClean="0"/>
              <a:t>z </a:t>
            </a:r>
            <a:r>
              <a:rPr lang="en-US" dirty="0" err="1"/>
              <a:t>j.polski</a:t>
            </a:r>
            <a:r>
              <a:rPr lang="pl-PL" dirty="0"/>
              <a:t>ego w </a:t>
            </a:r>
            <a:r>
              <a:rPr lang="pl-PL" dirty="0" smtClean="0"/>
              <a:t>2014r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Arkusz1!$A$19</c:f>
              <c:strCache>
                <c:ptCount val="1"/>
                <c:pt idx="0">
                  <c:v>j.polski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F0"/>
              </a:solidFill>
            </c:spPr>
          </c:dPt>
          <c:dLbls>
            <c:txPr>
              <a:bodyPr/>
              <a:lstStyle/>
              <a:p>
                <a:pPr>
                  <a:defRPr sz="18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Arkusz1!$B$18:$D$18</c:f>
              <c:strCache>
                <c:ptCount val="3"/>
                <c:pt idx="0">
                  <c:v>LO w Łobżenicy</c:v>
                </c:pt>
                <c:pt idx="1">
                  <c:v>województwo</c:v>
                </c:pt>
                <c:pt idx="2">
                  <c:v>powiat pilski</c:v>
                </c:pt>
              </c:strCache>
            </c:strRef>
          </c:cat>
          <c:val>
            <c:numRef>
              <c:f>Arkusz1!$B$19:$D$19</c:f>
              <c:numCache>
                <c:formatCode>0.00%</c:formatCode>
                <c:ptCount val="3"/>
                <c:pt idx="0">
                  <c:v>0.89900000000000002</c:v>
                </c:pt>
                <c:pt idx="1">
                  <c:v>0.93300000000000005</c:v>
                </c:pt>
                <c:pt idx="2">
                  <c:v>0.91800000000000004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252928"/>
        <c:axId val="60254464"/>
      </c:barChart>
      <c:catAx>
        <c:axId val="602529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pl-PL"/>
          </a:p>
        </c:txPr>
        <c:crossAx val="60254464"/>
        <c:crosses val="autoZero"/>
        <c:auto val="1"/>
        <c:lblAlgn val="ctr"/>
        <c:lblOffset val="100"/>
        <c:noMultiLvlLbl val="0"/>
      </c:catAx>
      <c:valAx>
        <c:axId val="60254464"/>
        <c:scaling>
          <c:orientation val="minMax"/>
          <c:min val="0.70000000000000062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60252928"/>
        <c:crosses val="autoZero"/>
        <c:crossBetween val="between"/>
        <c:majorUnit val="0.05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/>
              <a:t>Zdawalność w części pisemnej obowiązkowej </a:t>
            </a:r>
            <a:endParaRPr lang="pl-PL" dirty="0" smtClean="0"/>
          </a:p>
          <a:p>
            <a:pPr>
              <a:defRPr/>
            </a:pPr>
            <a:r>
              <a:rPr lang="pl-PL" dirty="0" smtClean="0"/>
              <a:t>z </a:t>
            </a:r>
            <a:r>
              <a:rPr lang="en-US" dirty="0" err="1"/>
              <a:t>j.angielski</a:t>
            </a:r>
            <a:r>
              <a:rPr lang="pl-PL" dirty="0"/>
              <a:t>ego w </a:t>
            </a:r>
            <a:r>
              <a:rPr lang="pl-PL" dirty="0" smtClean="0"/>
              <a:t>2014r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Arkusz1!$A$36</c:f>
              <c:strCache>
                <c:ptCount val="1"/>
                <c:pt idx="0">
                  <c:v>j.angielski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8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Arkusz1!$B$35:$D$35</c:f>
              <c:strCache>
                <c:ptCount val="3"/>
                <c:pt idx="0">
                  <c:v>LO w Łobżenicy</c:v>
                </c:pt>
                <c:pt idx="1">
                  <c:v>województwo</c:v>
                </c:pt>
                <c:pt idx="2">
                  <c:v>powiat pilski</c:v>
                </c:pt>
              </c:strCache>
            </c:strRef>
          </c:cat>
          <c:val>
            <c:numRef>
              <c:f>Arkusz1!$B$36:$D$36</c:f>
              <c:numCache>
                <c:formatCode>0.00%</c:formatCode>
                <c:ptCount val="3"/>
                <c:pt idx="0">
                  <c:v>0.94599999999999995</c:v>
                </c:pt>
                <c:pt idx="1">
                  <c:v>0.91200000000000003</c:v>
                </c:pt>
                <c:pt idx="2">
                  <c:v>0.91200000000000003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310272"/>
        <c:axId val="60311808"/>
      </c:barChart>
      <c:catAx>
        <c:axId val="603102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pl-PL"/>
          </a:p>
        </c:txPr>
        <c:crossAx val="60311808"/>
        <c:crosses val="autoZero"/>
        <c:auto val="1"/>
        <c:lblAlgn val="ctr"/>
        <c:lblOffset val="100"/>
        <c:noMultiLvlLbl val="0"/>
      </c:catAx>
      <c:valAx>
        <c:axId val="60311808"/>
        <c:scaling>
          <c:orientation val="minMax"/>
          <c:min val="0.8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60310272"/>
        <c:crosses val="autoZero"/>
        <c:crossBetween val="between"/>
        <c:minorUnit val="0.05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/>
              <a:t>Zdawalność w części pisemnej obowiązkowej </a:t>
            </a:r>
            <a:endParaRPr lang="pl-PL" dirty="0" smtClean="0"/>
          </a:p>
          <a:p>
            <a:pPr>
              <a:defRPr/>
            </a:pPr>
            <a:r>
              <a:rPr lang="pl-PL" dirty="0" smtClean="0"/>
              <a:t>z </a:t>
            </a:r>
            <a:r>
              <a:rPr lang="en-US" dirty="0" err="1"/>
              <a:t>j.niemiecki</a:t>
            </a:r>
            <a:r>
              <a:rPr lang="pl-PL" dirty="0"/>
              <a:t>ego w </a:t>
            </a:r>
            <a:r>
              <a:rPr lang="pl-PL" dirty="0" smtClean="0"/>
              <a:t>2014r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Arkusz1!$A$51</c:f>
              <c:strCache>
                <c:ptCount val="1"/>
                <c:pt idx="0">
                  <c:v>j.niemiecki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8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Arkusz1!$B$50:$D$50</c:f>
              <c:strCache>
                <c:ptCount val="3"/>
                <c:pt idx="0">
                  <c:v>LO w Łobżenicy</c:v>
                </c:pt>
                <c:pt idx="1">
                  <c:v>województwo</c:v>
                </c:pt>
                <c:pt idx="2">
                  <c:v>powiat pilski</c:v>
                </c:pt>
              </c:strCache>
            </c:strRef>
          </c:cat>
          <c:val>
            <c:numRef>
              <c:f>Arkusz1!$B$51:$D$51</c:f>
              <c:numCache>
                <c:formatCode>0.00%</c:formatCode>
                <c:ptCount val="3"/>
                <c:pt idx="0">
                  <c:v>0.91600000000000004</c:v>
                </c:pt>
                <c:pt idx="1">
                  <c:v>0.96600000000000019</c:v>
                </c:pt>
                <c:pt idx="2" formatCode="0.0%">
                  <c:v>0.92900000000000005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351232"/>
        <c:axId val="60352768"/>
      </c:barChart>
      <c:catAx>
        <c:axId val="603512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pl-PL"/>
          </a:p>
        </c:txPr>
        <c:crossAx val="60352768"/>
        <c:crosses val="autoZero"/>
        <c:auto val="1"/>
        <c:lblAlgn val="ctr"/>
        <c:lblOffset val="100"/>
        <c:noMultiLvlLbl val="0"/>
      </c:catAx>
      <c:valAx>
        <c:axId val="60352768"/>
        <c:scaling>
          <c:orientation val="minMax"/>
          <c:min val="0.5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603512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/>
              <a:t>Zdawalność w części obowiązkowej pisemnej </a:t>
            </a:r>
            <a:endParaRPr lang="pl-PL" dirty="0" smtClean="0"/>
          </a:p>
          <a:p>
            <a:pPr>
              <a:defRPr/>
            </a:pPr>
            <a:r>
              <a:rPr lang="pl-PL" dirty="0" smtClean="0"/>
              <a:t>z </a:t>
            </a:r>
            <a:r>
              <a:rPr lang="en-US" dirty="0" err="1"/>
              <a:t>matematyk</a:t>
            </a:r>
            <a:r>
              <a:rPr lang="pl-PL" dirty="0"/>
              <a:t>i</a:t>
            </a:r>
            <a:r>
              <a:rPr lang="pl-PL" baseline="0" dirty="0"/>
              <a:t> w </a:t>
            </a:r>
            <a:r>
              <a:rPr lang="pl-PL" baseline="0" dirty="0" smtClean="0"/>
              <a:t>2014r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Arkusz1!$A$68</c:f>
              <c:strCache>
                <c:ptCount val="1"/>
                <c:pt idx="0">
                  <c:v>matematyka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8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Arkusz1!$B$67:$D$67</c:f>
              <c:strCache>
                <c:ptCount val="3"/>
                <c:pt idx="0">
                  <c:v>LO w Łobżenicy</c:v>
                </c:pt>
                <c:pt idx="1">
                  <c:v>województwo</c:v>
                </c:pt>
                <c:pt idx="2">
                  <c:v>powiat pilski</c:v>
                </c:pt>
              </c:strCache>
            </c:strRef>
          </c:cat>
          <c:val>
            <c:numRef>
              <c:f>Arkusz1!$B$68:$D$68</c:f>
              <c:numCache>
                <c:formatCode>0.00%</c:formatCode>
                <c:ptCount val="3"/>
                <c:pt idx="0">
                  <c:v>0.80880000000000019</c:v>
                </c:pt>
                <c:pt idx="1">
                  <c:v>0.7250000000000002</c:v>
                </c:pt>
                <c:pt idx="2" formatCode="0.0%">
                  <c:v>0.64300000000000024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228416"/>
        <c:axId val="67229952"/>
      </c:barChart>
      <c:catAx>
        <c:axId val="672284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pl-PL"/>
          </a:p>
        </c:txPr>
        <c:crossAx val="67229952"/>
        <c:crosses val="autoZero"/>
        <c:auto val="1"/>
        <c:lblAlgn val="ctr"/>
        <c:lblOffset val="100"/>
        <c:noMultiLvlLbl val="0"/>
      </c:catAx>
      <c:valAx>
        <c:axId val="6722995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672284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/>
              <a:t>Egzamin ustny z </a:t>
            </a:r>
            <a:r>
              <a:rPr lang="en-US" dirty="0" err="1"/>
              <a:t>j.polski</a:t>
            </a:r>
            <a:r>
              <a:rPr lang="pl-PL" dirty="0"/>
              <a:t>ego w </a:t>
            </a:r>
            <a:r>
              <a:rPr lang="pl-PL" dirty="0" smtClean="0"/>
              <a:t>2014r</a:t>
            </a:r>
            <a:endParaRPr lang="en-US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Arkusz1!$A$82</c:f>
              <c:strCache>
                <c:ptCount val="1"/>
                <c:pt idx="0">
                  <c:v>j.polski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18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Arkusz1!$B$81:$E$81</c:f>
              <c:strCache>
                <c:ptCount val="4"/>
                <c:pt idx="0">
                  <c:v>średni wynik w LO Łobżenica</c:v>
                </c:pt>
                <c:pt idx="1">
                  <c:v>średni wynik powiatu pilskiego</c:v>
                </c:pt>
                <c:pt idx="2">
                  <c:v>zdawalność LO Łobżenica</c:v>
                </c:pt>
                <c:pt idx="3">
                  <c:v>zdawalność powiat pilski</c:v>
                </c:pt>
              </c:strCache>
            </c:strRef>
          </c:cat>
          <c:val>
            <c:numRef>
              <c:f>Arkusz1!$B$82:$E$82</c:f>
              <c:numCache>
                <c:formatCode>0.00%</c:formatCode>
                <c:ptCount val="4"/>
                <c:pt idx="0">
                  <c:v>0.80300000000000005</c:v>
                </c:pt>
                <c:pt idx="1">
                  <c:v>0.60800000000000021</c:v>
                </c:pt>
                <c:pt idx="2" formatCode="0%">
                  <c:v>0.97010000000000018</c:v>
                </c:pt>
                <c:pt idx="3">
                  <c:v>0.9720000000000002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265280"/>
        <c:axId val="67266816"/>
      </c:barChart>
      <c:catAx>
        <c:axId val="672652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67266816"/>
        <c:crosses val="autoZero"/>
        <c:auto val="1"/>
        <c:lblAlgn val="ctr"/>
        <c:lblOffset val="100"/>
        <c:noMultiLvlLbl val="0"/>
      </c:catAx>
      <c:valAx>
        <c:axId val="6726681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672652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/>
              <a:t>Egzamin ustny z </a:t>
            </a:r>
            <a:r>
              <a:rPr lang="en-US" dirty="0" err="1"/>
              <a:t>j.angielski</a:t>
            </a:r>
            <a:r>
              <a:rPr lang="pl-PL" dirty="0"/>
              <a:t>ego w </a:t>
            </a:r>
            <a:r>
              <a:rPr lang="pl-PL" dirty="0" smtClean="0"/>
              <a:t>2014r</a:t>
            </a:r>
            <a:endParaRPr lang="en-US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Arkusz1!$A$99</c:f>
              <c:strCache>
                <c:ptCount val="1"/>
                <c:pt idx="0">
                  <c:v>j.angielski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18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Arkusz1!$B$98:$E$98</c:f>
              <c:strCache>
                <c:ptCount val="4"/>
                <c:pt idx="0">
                  <c:v>średni wynik w LO Łobżenica</c:v>
                </c:pt>
                <c:pt idx="1">
                  <c:v>średni wynik powiatu pilskiego</c:v>
                </c:pt>
                <c:pt idx="2">
                  <c:v>zdawalność LO Łobżenica</c:v>
                </c:pt>
                <c:pt idx="3">
                  <c:v>zdawalność powiat pilski</c:v>
                </c:pt>
              </c:strCache>
            </c:strRef>
          </c:cat>
          <c:val>
            <c:numRef>
              <c:f>Arkusz1!$B$99:$E$99</c:f>
              <c:numCache>
                <c:formatCode>0.00%</c:formatCode>
                <c:ptCount val="4"/>
                <c:pt idx="0">
                  <c:v>0.5758000000000002</c:v>
                </c:pt>
                <c:pt idx="1">
                  <c:v>0.65700000000000025</c:v>
                </c:pt>
                <c:pt idx="2" formatCode="0%">
                  <c:v>0.96419999999999995</c:v>
                </c:pt>
                <c:pt idx="3">
                  <c:v>0.95800000000000018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306240"/>
        <c:axId val="67307776"/>
      </c:barChart>
      <c:catAx>
        <c:axId val="673062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67307776"/>
        <c:crosses val="autoZero"/>
        <c:auto val="1"/>
        <c:lblAlgn val="ctr"/>
        <c:lblOffset val="100"/>
        <c:noMultiLvlLbl val="0"/>
      </c:catAx>
      <c:valAx>
        <c:axId val="6730777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673062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/>
              <a:t>Egzamin ustny z </a:t>
            </a:r>
            <a:r>
              <a:rPr lang="en-US" dirty="0" err="1"/>
              <a:t>j.niemiecki</a:t>
            </a:r>
            <a:r>
              <a:rPr lang="pl-PL" dirty="0"/>
              <a:t>ego w </a:t>
            </a:r>
            <a:r>
              <a:rPr lang="pl-PL" dirty="0" smtClean="0"/>
              <a:t>2014r</a:t>
            </a:r>
            <a:endParaRPr lang="en-US" dirty="0"/>
          </a:p>
        </c:rich>
      </c:tx>
      <c:layout>
        <c:manualLayout>
          <c:xMode val="edge"/>
          <c:yMode val="edge"/>
          <c:x val="0.21715579582066641"/>
          <c:y val="1.4109543384068441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Arkusz1!$A$115</c:f>
              <c:strCache>
                <c:ptCount val="1"/>
                <c:pt idx="0">
                  <c:v>j.niemiecki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18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Arkusz1!$B$114:$E$114</c:f>
              <c:strCache>
                <c:ptCount val="4"/>
                <c:pt idx="0">
                  <c:v>średni wynik w LO Łobżenica</c:v>
                </c:pt>
                <c:pt idx="1">
                  <c:v>średni wynik powiatu pilskiego</c:v>
                </c:pt>
                <c:pt idx="2">
                  <c:v>zdawalność LO Łobżenica</c:v>
                </c:pt>
                <c:pt idx="3">
                  <c:v>zdawalność powiat pilski</c:v>
                </c:pt>
              </c:strCache>
            </c:strRef>
          </c:cat>
          <c:val>
            <c:numRef>
              <c:f>Arkusz1!$B$115:$E$115</c:f>
              <c:numCache>
                <c:formatCode>0.00%</c:formatCode>
                <c:ptCount val="4"/>
                <c:pt idx="0">
                  <c:v>0.69699999999999995</c:v>
                </c:pt>
                <c:pt idx="1">
                  <c:v>0.51900000000000002</c:v>
                </c:pt>
                <c:pt idx="2" formatCode="0%">
                  <c:v>1</c:v>
                </c:pt>
                <c:pt idx="3">
                  <c:v>0.90300000000000002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41408"/>
        <c:axId val="67442944"/>
      </c:barChart>
      <c:catAx>
        <c:axId val="674414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67442944"/>
        <c:crosses val="autoZero"/>
        <c:auto val="1"/>
        <c:lblAlgn val="ctr"/>
        <c:lblOffset val="100"/>
        <c:noMultiLvlLbl val="0"/>
      </c:catAx>
      <c:valAx>
        <c:axId val="6744294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674414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matematyka</a:t>
            </a:r>
            <a:r>
              <a:rPr lang="pl-PL"/>
              <a:t> - poziom rozszerzony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Arkusz1!$A$131</c:f>
              <c:strCache>
                <c:ptCount val="1"/>
                <c:pt idx="0">
                  <c:v>matematyka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8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Arkusz1!$B$130:$D$130</c:f>
              <c:strCache>
                <c:ptCount val="3"/>
                <c:pt idx="0">
                  <c:v>LO w Łobżenicy</c:v>
                </c:pt>
                <c:pt idx="1">
                  <c:v>województwo</c:v>
                </c:pt>
                <c:pt idx="2">
                  <c:v>powiat pilski</c:v>
                </c:pt>
              </c:strCache>
            </c:strRef>
          </c:cat>
          <c:val>
            <c:numRef>
              <c:f>Arkusz1!$B$131:$D$131</c:f>
              <c:numCache>
                <c:formatCode>0.00%</c:formatCode>
                <c:ptCount val="3"/>
                <c:pt idx="0">
                  <c:v>0.55000000000000004</c:v>
                </c:pt>
                <c:pt idx="1">
                  <c:v>0.37200000000000005</c:v>
                </c:pt>
                <c:pt idx="2" formatCode="0.0%">
                  <c:v>0.4240000000000001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90560"/>
        <c:axId val="67492096"/>
      </c:barChart>
      <c:catAx>
        <c:axId val="674905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pl-PL"/>
          </a:p>
        </c:txPr>
        <c:crossAx val="67492096"/>
        <c:crosses val="autoZero"/>
        <c:auto val="1"/>
        <c:lblAlgn val="ctr"/>
        <c:lblOffset val="100"/>
        <c:noMultiLvlLbl val="0"/>
      </c:catAx>
      <c:valAx>
        <c:axId val="6749209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674905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034DAD-DCBB-4054-AA7D-7D0AA5A1BA7E}" type="datetimeFigureOut">
              <a:rPr lang="pl-PL" smtClean="0"/>
              <a:pPr/>
              <a:t>2014-11-19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09A212-5267-48A5-A011-6B82630E3D5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1053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7BEEB-9815-4B24-83F9-630D86F17856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9A212-5267-48A5-A011-6B82630E3D5F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9A212-5267-48A5-A011-6B82630E3D5F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9A212-5267-48A5-A011-6B82630E3D5F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9A212-5267-48A5-A011-6B82630E3D5F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9A212-5267-48A5-A011-6B82630E3D5F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9A212-5267-48A5-A011-6B82630E3D5F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9A212-5267-48A5-A011-6B82630E3D5F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9A212-5267-48A5-A011-6B82630E3D5F}" type="slidenum">
              <a:rPr lang="pl-PL" smtClean="0"/>
              <a:pPr/>
              <a:t>17</a:t>
            </a:fld>
            <a:endParaRPr lang="pl-P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9A212-5267-48A5-A011-6B82630E3D5F}" type="slidenum">
              <a:rPr lang="pl-PL" smtClean="0"/>
              <a:pPr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05400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9A212-5267-48A5-A011-6B82630E3D5F}" type="slidenum">
              <a:rPr lang="pl-PL" smtClean="0"/>
              <a:pPr/>
              <a:t>19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9A212-5267-48A5-A011-6B82630E3D5F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9A212-5267-48A5-A011-6B82630E3D5F}" type="slidenum">
              <a:rPr lang="pl-PL" smtClean="0"/>
              <a:pPr/>
              <a:t>20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7BEEB-9815-4B24-83F9-630D86F17856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9A212-5267-48A5-A011-6B82630E3D5F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9A212-5267-48A5-A011-6B82630E3D5F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9A212-5267-48A5-A011-6B82630E3D5F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9A212-5267-48A5-A011-6B82630E3D5F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9A212-5267-48A5-A011-6B82630E3D5F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9A212-5267-48A5-A011-6B82630E3D5F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A52707-C3A3-461E-920C-A46F23D160F0}" type="datetimeFigureOut">
              <a:rPr lang="pl-PL" smtClean="0"/>
              <a:pPr/>
              <a:t>2014-11-19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0F1998C-E7BF-4F20-8406-CE19E1CB0A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A52707-C3A3-461E-920C-A46F23D160F0}" type="datetimeFigureOut">
              <a:rPr lang="pl-PL" smtClean="0"/>
              <a:pPr/>
              <a:t>2014-11-19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1998C-E7BF-4F20-8406-CE19E1CB0A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A52707-C3A3-461E-920C-A46F23D160F0}" type="datetimeFigureOut">
              <a:rPr lang="pl-PL" smtClean="0"/>
              <a:pPr/>
              <a:t>2014-11-19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1998C-E7BF-4F20-8406-CE19E1CB0A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A52707-C3A3-461E-920C-A46F23D160F0}" type="datetimeFigureOut">
              <a:rPr lang="pl-PL" smtClean="0"/>
              <a:pPr/>
              <a:t>2014-11-19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1998C-E7BF-4F20-8406-CE19E1CB0AC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A52707-C3A3-461E-920C-A46F23D160F0}" type="datetimeFigureOut">
              <a:rPr lang="pl-PL" smtClean="0"/>
              <a:pPr/>
              <a:t>2014-11-19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1998C-E7BF-4F20-8406-CE19E1CB0AC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A52707-C3A3-461E-920C-A46F23D160F0}" type="datetimeFigureOut">
              <a:rPr lang="pl-PL" smtClean="0"/>
              <a:pPr/>
              <a:t>2014-11-19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1998C-E7BF-4F20-8406-CE19E1CB0AC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A52707-C3A3-461E-920C-A46F23D160F0}" type="datetimeFigureOut">
              <a:rPr lang="pl-PL" smtClean="0"/>
              <a:pPr/>
              <a:t>2014-11-19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1998C-E7BF-4F20-8406-CE19E1CB0A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A52707-C3A3-461E-920C-A46F23D160F0}" type="datetimeFigureOut">
              <a:rPr lang="pl-PL" smtClean="0"/>
              <a:pPr/>
              <a:t>2014-11-19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1998C-E7BF-4F20-8406-CE19E1CB0AC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A52707-C3A3-461E-920C-A46F23D160F0}" type="datetimeFigureOut">
              <a:rPr lang="pl-PL" smtClean="0"/>
              <a:pPr/>
              <a:t>2014-11-19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1998C-E7BF-4F20-8406-CE19E1CB0A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5A52707-C3A3-461E-920C-A46F23D160F0}" type="datetimeFigureOut">
              <a:rPr lang="pl-PL" smtClean="0"/>
              <a:pPr/>
              <a:t>2014-11-19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1998C-E7BF-4F20-8406-CE19E1CB0A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A52707-C3A3-461E-920C-A46F23D160F0}" type="datetimeFigureOut">
              <a:rPr lang="pl-PL" smtClean="0"/>
              <a:pPr/>
              <a:t>2014-11-19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0F1998C-E7BF-4F20-8406-CE19E1CB0AC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5A52707-C3A3-461E-920C-A46F23D160F0}" type="datetimeFigureOut">
              <a:rPr lang="pl-PL" smtClean="0"/>
              <a:pPr/>
              <a:t>2014-11-19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0F1998C-E7BF-4F20-8406-CE19E1CB0AC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755576" y="1052736"/>
            <a:ext cx="74888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dirty="0" smtClean="0"/>
              <a:t>Wyniki egzaminów maturalnych</a:t>
            </a:r>
            <a:br>
              <a:rPr lang="pl-PL" sz="3600" b="1" dirty="0" smtClean="0"/>
            </a:br>
            <a:r>
              <a:rPr lang="pl-PL" sz="3600" b="1" dirty="0" smtClean="0"/>
              <a:t>w Zespole Szkół </a:t>
            </a:r>
            <a:r>
              <a:rPr lang="pl-PL" sz="3600" b="1" dirty="0" err="1" smtClean="0"/>
              <a:t>Ponadgimnazjalnych</a:t>
            </a:r>
            <a:r>
              <a:rPr lang="pl-PL" sz="3600" b="1" dirty="0" smtClean="0"/>
              <a:t> </a:t>
            </a:r>
            <a:r>
              <a:rPr lang="pl-PL" sz="3600" b="1" dirty="0" err="1" smtClean="0"/>
              <a:t>im.T.Kościuszki</a:t>
            </a:r>
            <a:r>
              <a:rPr lang="pl-PL" sz="3600" b="1" dirty="0" smtClean="0"/>
              <a:t>  w Łobżenicy </a:t>
            </a:r>
            <a:br>
              <a:rPr lang="pl-PL" sz="3600" b="1" dirty="0" smtClean="0"/>
            </a:br>
            <a:r>
              <a:rPr lang="pl-PL" sz="3600" b="1" dirty="0" smtClean="0"/>
              <a:t>w 2014 roku</a:t>
            </a:r>
            <a:endParaRPr lang="pl-PL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/>
        </p:nvGraphicFramePr>
        <p:xfrm>
          <a:off x="755576" y="548680"/>
          <a:ext cx="7704856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/>
        </p:nvGraphicFramePr>
        <p:xfrm>
          <a:off x="899592" y="548680"/>
          <a:ext cx="792088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 smtClean="0"/>
              <a:t>Część dodatkowa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Wykres 2"/>
          <p:cNvGraphicFramePr/>
          <p:nvPr/>
        </p:nvGraphicFramePr>
        <p:xfrm>
          <a:off x="971600" y="764704"/>
          <a:ext cx="748883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/>
        </p:nvGraphicFramePr>
        <p:xfrm>
          <a:off x="1043608" y="548680"/>
          <a:ext cx="748883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/>
        </p:nvGraphicFramePr>
        <p:xfrm>
          <a:off x="1043608" y="620688"/>
          <a:ext cx="7344816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Wykres 2"/>
          <p:cNvGraphicFramePr/>
          <p:nvPr/>
        </p:nvGraphicFramePr>
        <p:xfrm>
          <a:off x="827584" y="692696"/>
          <a:ext cx="756084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Wykres 2"/>
          <p:cNvGraphicFramePr/>
          <p:nvPr/>
        </p:nvGraphicFramePr>
        <p:xfrm>
          <a:off x="971600" y="692696"/>
          <a:ext cx="741682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6502290"/>
              </p:ext>
            </p:extLst>
          </p:nvPr>
        </p:nvGraphicFramePr>
        <p:xfrm>
          <a:off x="971600" y="764704"/>
          <a:ext cx="727280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31413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Wykres 2"/>
          <p:cNvGraphicFramePr/>
          <p:nvPr/>
        </p:nvGraphicFramePr>
        <p:xfrm>
          <a:off x="827584" y="836712"/>
          <a:ext cx="741682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Wykres 5"/>
          <p:cNvGraphicFramePr/>
          <p:nvPr/>
        </p:nvGraphicFramePr>
        <p:xfrm>
          <a:off x="899592" y="620688"/>
          <a:ext cx="727280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/>
        </p:nvGraphicFramePr>
        <p:xfrm>
          <a:off x="683568" y="692696"/>
          <a:ext cx="763284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 smtClean="0"/>
              <a:t>Obowiązkowa część pisemna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/>
        </p:nvGraphicFramePr>
        <p:xfrm>
          <a:off x="971600" y="692696"/>
          <a:ext cx="741682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/>
        </p:nvGraphicFramePr>
        <p:xfrm>
          <a:off x="899592" y="548680"/>
          <a:ext cx="741682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/>
        </p:nvGraphicFramePr>
        <p:xfrm>
          <a:off x="971600" y="548680"/>
          <a:ext cx="763284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/>
        </p:nvGraphicFramePr>
        <p:xfrm>
          <a:off x="971600" y="476672"/>
          <a:ext cx="741682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 smtClean="0"/>
              <a:t>Część ustna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/>
        </p:nvGraphicFramePr>
        <p:xfrm>
          <a:off x="683568" y="548680"/>
          <a:ext cx="763284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199</TotalTime>
  <Words>131</Words>
  <Application>Microsoft Office PowerPoint</Application>
  <PresentationFormat>Pokaz na ekranie (4:3)</PresentationFormat>
  <Paragraphs>47</Paragraphs>
  <Slides>20</Slides>
  <Notes>20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Hol</vt:lpstr>
      <vt:lpstr>Prezentacja programu PowerPoint</vt:lpstr>
      <vt:lpstr>Prezentacja programu PowerPoint</vt:lpstr>
      <vt:lpstr>Obowiązkowa część pisemna</vt:lpstr>
      <vt:lpstr>Prezentacja programu PowerPoint</vt:lpstr>
      <vt:lpstr>Prezentacja programu PowerPoint</vt:lpstr>
      <vt:lpstr>Prezentacja programu PowerPoint</vt:lpstr>
      <vt:lpstr>Prezentacja programu PowerPoint</vt:lpstr>
      <vt:lpstr>Część ustna</vt:lpstr>
      <vt:lpstr>Prezentacja programu PowerPoint</vt:lpstr>
      <vt:lpstr>Prezentacja programu PowerPoint</vt:lpstr>
      <vt:lpstr>Prezentacja programu PowerPoint</vt:lpstr>
      <vt:lpstr>Część dodatkowa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lo</dc:creator>
  <cp:lastModifiedBy>lo</cp:lastModifiedBy>
  <cp:revision>14</cp:revision>
  <dcterms:created xsi:type="dcterms:W3CDTF">2014-10-06T07:31:54Z</dcterms:created>
  <dcterms:modified xsi:type="dcterms:W3CDTF">2014-11-19T08:11:55Z</dcterms:modified>
</cp:coreProperties>
</file>